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7" r:id="rId1"/>
  </p:sldMasterIdLst>
  <p:notesMasterIdLst>
    <p:notesMasterId r:id="rId13"/>
  </p:notesMasterIdLst>
  <p:sldIdLst>
    <p:sldId id="256" r:id="rId2"/>
    <p:sldId id="276" r:id="rId3"/>
    <p:sldId id="258" r:id="rId4"/>
    <p:sldId id="264" r:id="rId5"/>
    <p:sldId id="260" r:id="rId6"/>
    <p:sldId id="262" r:id="rId7"/>
    <p:sldId id="265" r:id="rId8"/>
    <p:sldId id="267" r:id="rId9"/>
    <p:sldId id="266" r:id="rId10"/>
    <p:sldId id="310" r:id="rId11"/>
    <p:sldId id="309" r:id="rId12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11BC7"/>
    <a:srgbClr val="F8F8F8"/>
    <a:srgbClr val="82C2E2"/>
    <a:srgbClr val="25769F"/>
    <a:srgbClr val="1965AB"/>
    <a:srgbClr val="A4D3FA"/>
    <a:srgbClr val="A7EAF7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44" autoAdjust="0"/>
    <p:restoredTop sz="86403" autoAdjust="0"/>
  </p:normalViewPr>
  <p:slideViewPr>
    <p:cSldViewPr>
      <p:cViewPr>
        <p:scale>
          <a:sx n="60" d="100"/>
          <a:sy n="60" d="100"/>
        </p:scale>
        <p:origin x="-922" y="1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5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EEC2C7A-8AAB-46DC-90D3-E6A2334BA79B}" type="datetimeFigureOut">
              <a:rPr lang="en-US"/>
              <a:pPr>
                <a:defRPr/>
              </a:pPr>
              <a:t>1/7/15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710E022-61AB-4C14-B8A9-409F78DB7C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9BF628-2C5F-46FA-9CCE-D97167CC317C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4C9234B-BCB9-4087-8F2A-8BBCF5F3D935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175154B-7786-400F-8031-8842888B9A5D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E0A6494-014F-47BF-947D-3FF82B2BECFD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5F93D62-DA1D-4B78-8EC6-E2674B570CC5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C743829-BBA9-4D3C-875E-882F4BC9FE96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A2E09C-F669-401F-A97F-2EDE830F096E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CBFCE1-B293-4C9B-89DF-EDAEE23C3D9E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086862-5917-4C6D-B960-679CC478475C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7D7DD7-2979-4796-ABCC-09AE23E2A560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3D552F-B963-4AEC-BFC8-879541EFE2B7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D7FD10-4279-40DF-854D-0B860CF7E44C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FD552D-4F69-4102-A3F1-2FFFF390721D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77D260-7764-4757-81A4-68D195A59054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ACF3A-9008-4E47-97FB-76D5CE941E95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58242-5015-4C9B-A842-CCD4F1474B89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DB9A1-246E-47B6-A9BF-DAE969EAA434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2963EB-B18E-4807-BA97-FF3BB758D51B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A56E90-C1BF-4076-9ABA-FDBD9B421C9F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4B460A-5BF3-4BC2-A43D-5DE453EEFBC8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BBEC9-5019-4A34-A906-0C41903902C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7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0CFC1CC-4F02-430B-B606-740A85C76AF5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jpeg"/><Relationship Id="rId5" Type="http://schemas.openxmlformats.org/officeDocument/2006/relationships/slide" Target="slide7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5" name="WordArt 27"/>
          <p:cNvSpPr>
            <a:spLocks noChangeArrowheads="1" noChangeShapeType="1" noTextEdit="1"/>
          </p:cNvSpPr>
          <p:nvPr/>
        </p:nvSpPr>
        <p:spPr bwMode="auto">
          <a:xfrm>
            <a:off x="533400" y="609600"/>
            <a:ext cx="4191000" cy="500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2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Mechanical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Seal</a:t>
            </a:r>
            <a:endParaRPr lang="en-US" sz="3600" kern="10" dirty="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90" name="Text Box 42"/>
          <p:cNvSpPr txBox="1">
            <a:spLocks noChangeArrowheads="1"/>
          </p:cNvSpPr>
          <p:nvPr/>
        </p:nvSpPr>
        <p:spPr bwMode="auto">
          <a:xfrm>
            <a:off x="228601" y="4876800"/>
            <a:ext cx="8534399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آدرس کارخانه : تهران ، چهاردانگه ، </a:t>
            </a:r>
            <a:r>
              <a:rPr lang="fa-IR" dirty="0">
                <a:cs typeface="B Nazanin" pitchFamily="2" charset="-78"/>
              </a:rPr>
              <a:t>شـهـرک صنعتـی </a:t>
            </a:r>
            <a:r>
              <a:rPr lang="fa-IR" dirty="0" smtClean="0">
                <a:cs typeface="B Nazanin" pitchFamily="2" charset="-78"/>
              </a:rPr>
              <a:t>چهاردانگه .</a:t>
            </a:r>
            <a:endParaRPr lang="fa-IR" dirty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آدرس دفتر مرکزی : تهـران ، خیـابان ولیعصر، روبروی خیابان فاطمی ،‌ کوچه عبده ، پلاک 55، طبقه دوم ، واحد 9   </a:t>
            </a:r>
          </a:p>
          <a:p>
            <a:pPr algn="just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تلفن : 88915413 -  88935422  (</a:t>
            </a: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021)                                  </a:t>
            </a: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        </a:t>
            </a:r>
            <a:r>
              <a:rPr lang="en-US" dirty="0" smtClean="0">
                <a:cs typeface="B Nazanin" pitchFamily="2" charset="-78"/>
              </a:rPr>
              <a:t>    </a:t>
            </a:r>
            <a:r>
              <a:rPr lang="fa-IR" dirty="0" smtClean="0">
                <a:cs typeface="B Nazanin" pitchFamily="2" charset="-78"/>
              </a:rPr>
              <a:t>   دورنگار :</a:t>
            </a: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88937119</a:t>
            </a:r>
          </a:p>
          <a:p>
            <a:r>
              <a:rPr lang="fa-IR" dirty="0" smtClean="0">
                <a:cs typeface="B Nazanin" pitchFamily="2" charset="-78"/>
              </a:rPr>
              <a:t>پست الکترونیکی : </a:t>
            </a:r>
            <a:r>
              <a:rPr lang="en-US" dirty="0" smtClean="0">
                <a:cs typeface="B Nazanin" pitchFamily="2" charset="-78"/>
              </a:rPr>
              <a:t>info@mabnapadideh.com </a:t>
            </a:r>
            <a:r>
              <a:rPr lang="fa-IR" dirty="0" smtClean="0">
                <a:cs typeface="B Nazanin" pitchFamily="2" charset="-78"/>
              </a:rPr>
              <a:t>                    سایت : </a:t>
            </a:r>
            <a:r>
              <a:rPr lang="en-US" dirty="0" smtClean="0">
                <a:cs typeface="B Nazanin" pitchFamily="2" charset="-78"/>
              </a:rPr>
              <a:t>www.mabnapadideh.ir</a:t>
            </a:r>
            <a:r>
              <a:rPr lang="fa-IR" dirty="0" smtClean="0">
                <a:cs typeface="B Nazanin" pitchFamily="2" charset="-78"/>
              </a:rPr>
              <a:t> </a:t>
            </a:r>
            <a:endParaRPr lang="en-US" dirty="0">
              <a:cs typeface="B Nazanin" pitchFamily="2" charset="-78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5791200" y="228600"/>
            <a:ext cx="2971800" cy="990600"/>
            <a:chOff x="5867400" y="228600"/>
            <a:chExt cx="2971800" cy="990600"/>
          </a:xfrm>
        </p:grpSpPr>
        <p:sp>
          <p:nvSpPr>
            <p:cNvPr id="80900" name="Rectangle 4"/>
            <p:cNvSpPr>
              <a:spLocks noChangeArrowheads="1"/>
            </p:cNvSpPr>
            <p:nvPr/>
          </p:nvSpPr>
          <p:spPr bwMode="auto">
            <a:xfrm>
              <a:off x="5867400" y="228600"/>
              <a:ext cx="2971800" cy="9906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0" rIns="91440" bIns="0" numCol="1" anchor="t" anchorCtr="0" compatLnSpc="1">
              <a:prstTxWarp prst="textNoShape">
                <a:avLst/>
              </a:prstTxWarp>
            </a:bodyPr>
            <a:lstStyle/>
            <a:p>
              <a:pPr lvl="0" rtl="0">
                <a:spcAft>
                  <a:spcPts val="1000"/>
                </a:spcAft>
              </a:pPr>
              <a:r>
                <a:rPr kumimoji="0" lang="fa-IR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B Jadid" pitchFamily="2" charset="-78"/>
                </a:rPr>
                <a:t>شرکت </a:t>
              </a:r>
              <a:r>
                <a:rPr lang="fa-IR" sz="2400" b="1" dirty="0" smtClean="0">
                  <a:latin typeface="Arial" pitchFamily="34" charset="0"/>
                  <a:ea typeface="Arial" pitchFamily="34" charset="0"/>
                  <a:cs typeface="B Jadid" pitchFamily="2" charset="-78"/>
                </a:rPr>
                <a:t>مبنا پدیده آداک</a:t>
              </a:r>
              <a:r>
                <a:rPr kumimoji="0" lang="fa-IR" sz="24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B Jadid" pitchFamily="2" charset="-78"/>
                </a:rPr>
                <a:t> </a:t>
              </a: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80897" name="Group 1"/>
            <p:cNvGrpSpPr>
              <a:grpSpLocks/>
            </p:cNvGrpSpPr>
            <p:nvPr/>
          </p:nvGrpSpPr>
          <p:grpSpPr bwMode="auto">
            <a:xfrm>
              <a:off x="6629400" y="685800"/>
              <a:ext cx="1600200" cy="457200"/>
              <a:chOff x="4320" y="2160"/>
              <a:chExt cx="2520" cy="1079"/>
            </a:xfrm>
          </p:grpSpPr>
          <p:sp>
            <p:nvSpPr>
              <p:cNvPr id="80898" name="Rectangle 2"/>
              <p:cNvSpPr>
                <a:spLocks noChangeArrowheads="1"/>
              </p:cNvSpPr>
              <p:nvPr/>
            </p:nvSpPr>
            <p:spPr bwMode="auto">
              <a:xfrm>
                <a:off x="4320" y="2160"/>
                <a:ext cx="2520" cy="1079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899" name="WordArt 3"/>
              <p:cNvSpPr>
                <a:spLocks noChangeArrowheads="1" noChangeShapeType="1" noTextEdit="1"/>
              </p:cNvSpPr>
              <p:nvPr/>
            </p:nvSpPr>
            <p:spPr bwMode="auto">
              <a:xfrm>
                <a:off x="4320" y="2160"/>
                <a:ext cx="2520" cy="1079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 rtl="0"/>
                <a:r>
                  <a:rPr lang="en-US" sz="4000" b="1" kern="10" spc="0" dirty="0" smtClean="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rgbClr val="FFFFFF"/>
                    </a:solidFill>
                    <a:effectLst/>
                    <a:latin typeface="Goudy Stout"/>
                  </a:rPr>
                  <a:t>MPA</a:t>
                </a:r>
                <a:endParaRPr lang="en-US" sz="4000" b="1" kern="10" spc="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latin typeface="Goudy Stout"/>
                </a:endParaRPr>
              </a:p>
            </p:txBody>
          </p:sp>
        </p:grpSp>
      </p:grpSp>
      <p:pic>
        <p:nvPicPr>
          <p:cNvPr id="2" name="Picture 1" descr="D:\Data-work\Padide-92-3-23\کلیه عکسها\AX\عکس های دسته بندی سایز کوچک مخصوص سایت\کارتریج\faghihi (8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9200"/>
            <a:ext cx="9144000" cy="3657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5" grpId="0" animBg="1"/>
      <p:bldP spid="2090" grpId="1"/>
      <p:bldP spid="2090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/>
          <p:cNvGrpSpPr/>
          <p:nvPr/>
        </p:nvGrpSpPr>
        <p:grpSpPr>
          <a:xfrm>
            <a:off x="4648200" y="838200"/>
            <a:ext cx="3352800" cy="685800"/>
            <a:chOff x="5715000" y="1447800"/>
            <a:chExt cx="2209800" cy="685800"/>
          </a:xfrm>
        </p:grpSpPr>
        <p:sp>
          <p:nvSpPr>
            <p:cNvPr id="33" name="Round Diagonal Corner Rectangle 32"/>
            <p:cNvSpPr/>
            <p:nvPr/>
          </p:nvSpPr>
          <p:spPr bwMode="auto">
            <a:xfrm>
              <a:off x="5715000" y="1447800"/>
              <a:ext cx="2209800" cy="685800"/>
            </a:xfrm>
            <a:prstGeom prst="round2Diag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shape">
                <a:fillToRect l="50000" t="50000" r="50000" b="50000"/>
              </a:path>
            </a:gradFill>
            <a:ln>
              <a:noFill/>
              <a:headEnd type="none" w="med" len="med"/>
              <a:tailEnd type="none" w="med" len="med"/>
            </a:ln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3d extrusionH="57150">
                <a:bevelT w="38100" h="38100"/>
              </a:sp3d>
            </a:bodyPr>
            <a:lstStyle/>
            <a:p>
              <a:pPr marL="0" marR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126" name="Text Box 6">
              <a:hlinkClick r:id="" action="ppaction://hlinkshowjump?jump=nextslide"/>
            </p:cNvPr>
            <p:cNvSpPr txBox="1">
              <a:spLocks noChangeArrowheads="1"/>
            </p:cNvSpPr>
            <p:nvPr/>
          </p:nvSpPr>
          <p:spPr bwMode="auto">
            <a:xfrm>
              <a:off x="6019800" y="1524000"/>
              <a:ext cx="1600200" cy="477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2000" b="1" dirty="0">
                  <a:cs typeface="B Nazanin" pitchFamily="2" charset="-78"/>
                </a:rPr>
                <a:t>معرفی شرکت</a:t>
              </a:r>
              <a:r>
                <a:rPr lang="fa-IR" sz="2500" b="1" dirty="0">
                  <a:cs typeface="B Nazanin" pitchFamily="2" charset="-78"/>
                </a:rPr>
                <a:t> </a:t>
              </a:r>
              <a:endParaRPr lang="en-US" sz="2500" b="1" dirty="0">
                <a:cs typeface="B Nazanin" pitchFamily="2" charset="-78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572000" y="3581400"/>
            <a:ext cx="3352800" cy="685800"/>
            <a:chOff x="1524000" y="2514600"/>
            <a:chExt cx="2209800" cy="685800"/>
          </a:xfrm>
        </p:grpSpPr>
        <p:sp>
          <p:nvSpPr>
            <p:cNvPr id="37" name="Round Diagonal Corner Rectangle 36"/>
            <p:cNvSpPr/>
            <p:nvPr/>
          </p:nvSpPr>
          <p:spPr bwMode="auto">
            <a:xfrm>
              <a:off x="1524000" y="2514600"/>
              <a:ext cx="2209800" cy="685800"/>
            </a:xfrm>
            <a:prstGeom prst="round2Diag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shape">
                <a:fillToRect l="50000" t="50000" r="50000" b="50000"/>
              </a:path>
            </a:gradFill>
            <a:ln>
              <a:noFill/>
              <a:headEnd type="none" w="med" len="med"/>
              <a:tailEnd type="none" w="med" len="med"/>
            </a:ln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3d extrusionH="57150">
                <a:bevelT w="38100" h="38100"/>
              </a:sp3d>
            </a:bodyPr>
            <a:lstStyle/>
            <a:p>
              <a:pPr marL="0" marR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124" name="Text Box 25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624445" y="2667000"/>
              <a:ext cx="2059132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2000" b="1" dirty="0" smtClean="0">
                  <a:cs typeface="B Nazanin" pitchFamily="2" charset="-78"/>
                </a:rPr>
                <a:t>استاندارد ، کیفیت ، گارانتی</a:t>
              </a:r>
              <a:endParaRPr lang="en-US" sz="2000" b="1" dirty="0">
                <a:cs typeface="B Nazanin" pitchFamily="2" charset="-78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648200" y="2209800"/>
            <a:ext cx="3352800" cy="685800"/>
            <a:chOff x="5715000" y="2209800"/>
            <a:chExt cx="2209800" cy="685800"/>
          </a:xfrm>
        </p:grpSpPr>
        <p:sp>
          <p:nvSpPr>
            <p:cNvPr id="34" name="Round Diagonal Corner Rectangle 33"/>
            <p:cNvSpPr/>
            <p:nvPr/>
          </p:nvSpPr>
          <p:spPr bwMode="auto">
            <a:xfrm>
              <a:off x="5715000" y="2209800"/>
              <a:ext cx="2209800" cy="685800"/>
            </a:xfrm>
            <a:prstGeom prst="round2Diag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  <a:headEnd type="none" w="med" len="med"/>
              <a:tailEnd type="none" w="med" len="med"/>
            </a:ln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3d extrusionH="57150">
                <a:bevelT w="38100" h="38100"/>
              </a:sp3d>
            </a:bodyPr>
            <a:lstStyle/>
            <a:p>
              <a:pPr marL="0" marR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118" name="Text Box 42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943600" y="2343150"/>
              <a:ext cx="1698624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2000" b="1" dirty="0">
                  <a:cs typeface="B Nazanin" pitchFamily="2" charset="-78"/>
                </a:rPr>
                <a:t>خط مشی شرکت</a:t>
              </a:r>
              <a:endParaRPr lang="en-US" sz="2500" b="1" dirty="0">
                <a:cs typeface="B Nazanin" pitchFamily="2" charset="-78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295400" y="1524000"/>
            <a:ext cx="3276600" cy="685800"/>
            <a:chOff x="1905000" y="1524000"/>
            <a:chExt cx="2209800" cy="685800"/>
          </a:xfrm>
        </p:grpSpPr>
        <p:sp>
          <p:nvSpPr>
            <p:cNvPr id="36" name="Round Diagonal Corner Rectangle 35"/>
            <p:cNvSpPr/>
            <p:nvPr/>
          </p:nvSpPr>
          <p:spPr bwMode="auto">
            <a:xfrm>
              <a:off x="1905000" y="1524000"/>
              <a:ext cx="2209800" cy="685800"/>
            </a:xfrm>
            <a:prstGeom prst="round2Diag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shape">
                <a:fillToRect l="50000" t="50000" r="50000" b="50000"/>
              </a:path>
            </a:gradFill>
            <a:ln>
              <a:noFill/>
              <a:headEnd type="none" w="med" len="med"/>
              <a:tailEnd type="none" w="med" len="med"/>
            </a:ln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3d extrusionH="57150">
                <a:bevelT w="38100" h="38100"/>
              </a:sp3d>
            </a:bodyPr>
            <a:lstStyle/>
            <a:p>
              <a:pPr marL="0" marR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116" name="Text Box 45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2133600" y="1676400"/>
              <a:ext cx="176053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2000" b="1" dirty="0">
                  <a:cs typeface="B Nazanin" pitchFamily="2" charset="-78"/>
                </a:rPr>
                <a:t>زمینه های </a:t>
              </a:r>
              <a:r>
                <a:rPr lang="fa-IR" sz="2000" b="1" dirty="0" smtClean="0">
                  <a:cs typeface="B Nazanin" pitchFamily="2" charset="-78"/>
                </a:rPr>
                <a:t>فعالیت شرکت</a:t>
              </a:r>
              <a:endParaRPr lang="en-US" sz="2500" b="1" dirty="0">
                <a:cs typeface="B Nazanin" pitchFamily="2" charset="-78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295400" y="2895600"/>
            <a:ext cx="3276600" cy="685800"/>
            <a:chOff x="5715000" y="3200400"/>
            <a:chExt cx="2209800" cy="685800"/>
          </a:xfrm>
        </p:grpSpPr>
        <p:sp>
          <p:nvSpPr>
            <p:cNvPr id="35" name="Round Diagonal Corner Rectangle 34"/>
            <p:cNvSpPr/>
            <p:nvPr/>
          </p:nvSpPr>
          <p:spPr bwMode="auto">
            <a:xfrm>
              <a:off x="5715000" y="3200400"/>
              <a:ext cx="2209800" cy="685800"/>
            </a:xfrm>
            <a:prstGeom prst="round2Diag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shape">
                <a:fillToRect l="50000" t="50000" r="50000" b="50000"/>
              </a:path>
            </a:gradFill>
            <a:ln>
              <a:noFill/>
              <a:headEnd type="none" w="med" len="med"/>
              <a:tailEnd type="none" w="med" len="med"/>
            </a:ln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3d extrusionH="57150">
                <a:bevelT w="38100" h="38100"/>
              </a:sp3d>
            </a:bodyPr>
            <a:lstStyle/>
            <a:p>
              <a:pPr marL="0" marR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112" name="Text Box 51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5943600" y="3352703"/>
              <a:ext cx="175260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2000" b="1" dirty="0">
                  <a:cs typeface="B Nazanin" pitchFamily="2" charset="-78"/>
                </a:rPr>
                <a:t>لیست مشتریان</a:t>
              </a:r>
              <a:endParaRPr lang="en-US" sz="2000" b="1" dirty="0">
                <a:cs typeface="B Nazanin" pitchFamily="2" charset="-78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219200" y="4267200"/>
            <a:ext cx="3276600" cy="685800"/>
            <a:chOff x="1524000" y="3657600"/>
            <a:chExt cx="2209800" cy="685800"/>
          </a:xfrm>
        </p:grpSpPr>
        <p:sp>
          <p:nvSpPr>
            <p:cNvPr id="41" name="Round Diagonal Corner Rectangle 40"/>
            <p:cNvSpPr/>
            <p:nvPr/>
          </p:nvSpPr>
          <p:spPr bwMode="auto">
            <a:xfrm>
              <a:off x="1524000" y="3657600"/>
              <a:ext cx="2209800" cy="685800"/>
            </a:xfrm>
            <a:prstGeom prst="round2Diag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shape">
                <a:fillToRect l="50000" t="50000" r="50000" b="50000"/>
              </a:path>
            </a:gradFill>
            <a:ln>
              <a:noFill/>
              <a:headEnd type="none" w="med" len="med"/>
              <a:tailEnd type="none" w="med" len="med"/>
            </a:ln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3d extrusionH="57150">
                <a:bevelT w="38100" h="38100"/>
              </a:sp3d>
            </a:bodyPr>
            <a:lstStyle/>
            <a:p>
              <a:pPr marL="0" marR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2" name="Text Box 25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752600" y="3810000"/>
              <a:ext cx="175259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2000" b="1" dirty="0" smtClean="0">
                  <a:cs typeface="B Nazanin" pitchFamily="2" charset="-78"/>
                </a:rPr>
                <a:t>مشخصات شرکت</a:t>
              </a:r>
              <a:endParaRPr lang="en-US" sz="2000" b="1" dirty="0">
                <a:cs typeface="B Nazanin" pitchFamily="2" charset="-78"/>
              </a:endParaRPr>
            </a:p>
          </p:txBody>
        </p:sp>
      </p:grpSp>
      <p:pic>
        <p:nvPicPr>
          <p:cNvPr id="78850" name="Picture 2" descr="D:\Data-work\Padide-92-3-23\کلیه عکسها\AX\عکس های دسته بندی سایز کوچک مخصوص سایت\AP1 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86400"/>
            <a:ext cx="1981200" cy="1371600"/>
          </a:xfrm>
          <a:prstGeom prst="rect">
            <a:avLst/>
          </a:prstGeom>
          <a:noFill/>
        </p:spPr>
      </p:pic>
      <p:pic>
        <p:nvPicPr>
          <p:cNvPr id="78851" name="Picture 3" descr="D:\Data-work\Padide-92-3-23\کلیه عکسها\AX\عکس های دسته بندی سایز کوچک مخصوص سایت\P74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86600" y="5410200"/>
            <a:ext cx="2057400" cy="1447801"/>
          </a:xfrm>
          <a:prstGeom prst="rect">
            <a:avLst/>
          </a:prstGeom>
          <a:noFill/>
        </p:spPr>
      </p:pic>
      <p:sp>
        <p:nvSpPr>
          <p:cNvPr id="24" name="Text Placeholder 23"/>
          <p:cNvSpPr>
            <a:spLocks noGrp="1"/>
          </p:cNvSpPr>
          <p:nvPr>
            <p:ph type="body" idx="1"/>
          </p:nvPr>
        </p:nvSpPr>
        <p:spPr>
          <a:xfrm>
            <a:off x="1905000" y="76200"/>
            <a:ext cx="5486399" cy="685800"/>
          </a:xfrm>
          <a:noFill/>
          <a:ln>
            <a:noFill/>
          </a:ln>
        </p:spPr>
        <p:txBody>
          <a:bodyPr>
            <a:noAutofit/>
          </a:bodyPr>
          <a:lstStyle/>
          <a:p>
            <a:pPr lvl="0" algn="ctr">
              <a:spcAft>
                <a:spcPts val="1000"/>
              </a:spcAft>
            </a:pPr>
            <a:r>
              <a:rPr kumimoji="0" lang="fa-IR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B Jadid" pitchFamily="2" charset="-78"/>
              </a:rPr>
              <a:t>شرکت مبنا پدیده آداک</a:t>
            </a:r>
            <a:endParaRPr kumimoji="0" lang="en-US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Jadid" pitchFamily="2" charset="-78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85" decel="100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385" decel="100000"/>
                                        <p:tgtEl>
                                          <p:spTgt spid="788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385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385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85" decel="100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385" decel="100000"/>
                                        <p:tgtEl>
                                          <p:spTgt spid="788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385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385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33400"/>
            <a:ext cx="8305800" cy="6135370"/>
          </a:xfrm>
        </p:spPr>
        <p:txBody>
          <a:bodyPr>
            <a:normAutofit lnSpcReduction="10000"/>
          </a:bodyPr>
          <a:lstStyle/>
          <a:p>
            <a:pPr marL="0" indent="0" algn="just" rtl="1">
              <a:lnSpc>
                <a:spcPct val="200000"/>
              </a:lnSpc>
              <a:spcBef>
                <a:spcPts val="1800"/>
              </a:spcBef>
              <a:buFontTx/>
              <a:buNone/>
            </a:pPr>
            <a:r>
              <a:rPr lang="fa-IR" sz="1800" b="1" dirty="0" smtClean="0">
                <a:cs typeface="B Nazanin" pitchFamily="2" charset="-78"/>
              </a:rPr>
              <a:t>شرکت مبنا پدیده آداک اولین سازنده و تامین کننده سیلهای آب بندی از سال 1370</a:t>
            </a:r>
            <a:r>
              <a:rPr lang="en-US" sz="1800" b="1" dirty="0" smtClean="0">
                <a:cs typeface="B Nazanin" pitchFamily="2" charset="-78"/>
              </a:rPr>
              <a:t>  </a:t>
            </a:r>
            <a:r>
              <a:rPr lang="fa-IR" sz="1800" b="1" dirty="0" smtClean="0">
                <a:cs typeface="B Nazanin" pitchFamily="2" charset="-78"/>
              </a:rPr>
              <a:t>با اتکاء به تخصص و تجربه کارشناسان خود ، با تولید انواع مکانیکال سیل،کارتریج ، دوبل و غیره و نیز قطعات یدکی شامل :  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Face Ring </a:t>
            </a:r>
            <a:r>
              <a:rPr lang="fa-IR" sz="1800" dirty="0" smtClean="0">
                <a:latin typeface="Times New Roman" pitchFamily="18" charset="0"/>
                <a:cs typeface="Times New Roman" pitchFamily="18" charset="0"/>
              </a:rPr>
              <a:t>،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Sleeve , Seal Ring , Packing ,</a:t>
            </a:r>
            <a:r>
              <a:rPr lang="en-US" sz="1800" b="1" dirty="0" smtClean="0">
                <a:cs typeface="B Nazanin" pitchFamily="2" charset="-78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Spring</a:t>
            </a:r>
            <a:r>
              <a:rPr lang="fa-IR" sz="1800" b="1" dirty="0" smtClean="0">
                <a:cs typeface="B Nazanin" pitchFamily="2" charset="-78"/>
              </a:rPr>
              <a:t>واشر های گرافیتی وکربنی در حال فعالیت میباشد . </a:t>
            </a:r>
          </a:p>
          <a:p>
            <a:pPr marL="0" indent="0" algn="just" rtl="1">
              <a:lnSpc>
                <a:spcPct val="200000"/>
              </a:lnSpc>
              <a:buNone/>
            </a:pPr>
            <a:r>
              <a:rPr lang="fa-IR" sz="1800" b="1" dirty="0" smtClean="0">
                <a:cs typeface="B Nazanin" pitchFamily="2" charset="-78"/>
              </a:rPr>
              <a:t>با داشتن کارشناسان مجرب و آموزش دیده ، و رعایت استانداردهای جهانی ، محصولات شرکت مبنا پدیده آداک از نظر کیفی کاملا متمایز بوده و این شرکت موفق به ساخت قطعات خاص از انواع مکانیکال سیل های موجود در صنایع کشور با کیفیت عالی ، قیمت پایین ، غیر قابل رقابت گردیده است. شرکت مبنا پدیده آداک ،</a:t>
            </a:r>
            <a:r>
              <a:rPr lang="en-US" sz="1800" b="1" dirty="0" smtClean="0">
                <a:cs typeface="B Nazanin" pitchFamily="2" charset="-78"/>
              </a:rPr>
              <a:t> </a:t>
            </a:r>
            <a:r>
              <a:rPr lang="fa-IR" sz="1800" b="1" dirty="0" smtClean="0">
                <a:cs typeface="B Nazanin" pitchFamily="2" charset="-78"/>
              </a:rPr>
              <a:t>تخصص خود را جهت ساخت انواع مکانیکال سیل های کارتریجی و نیز تعمیر انواع مکانیکال سیل معطوف داشته است. این شرکت با تلاش روز افزون و مجهز بودن به ماشین آلات روز دنیا و با داشتن نیروی فنی متخصص در زمینه ی طراحی، ساخت و نصب انواع مکانیکال سیل ،توانایی خود را دراسرع زمان و با کیفیتی متمایز ارائه می نماید.</a:t>
            </a:r>
          </a:p>
        </p:txBody>
      </p:sp>
      <p:sp>
        <p:nvSpPr>
          <p:cNvPr id="5125" name="Text Box 16"/>
          <p:cNvSpPr txBox="1">
            <a:spLocks noChangeArrowheads="1"/>
          </p:cNvSpPr>
          <p:nvPr/>
        </p:nvSpPr>
        <p:spPr bwMode="auto">
          <a:xfrm>
            <a:off x="5795962" y="342654"/>
            <a:ext cx="2281237" cy="419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fa-IR" sz="2500" b="1" dirty="0">
                <a:solidFill>
                  <a:srgbClr val="FF0000"/>
                </a:solidFill>
                <a:cs typeface="B Zar" pitchFamily="2" charset="-78"/>
              </a:rPr>
              <a:t>معرفی </a:t>
            </a:r>
            <a:r>
              <a:rPr lang="fa-IR" sz="2500" b="1" dirty="0" smtClean="0">
                <a:solidFill>
                  <a:srgbClr val="FF0000"/>
                </a:solidFill>
                <a:cs typeface="B Zar" pitchFamily="2" charset="-78"/>
              </a:rPr>
              <a:t>شرکت : </a:t>
            </a:r>
            <a:endParaRPr lang="en-US" sz="25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5124" name="AutoShape 20" descr="navbit-home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57200" y="6248400"/>
            <a:ext cx="503238" cy="287338"/>
          </a:xfrm>
          <a:prstGeom prst="actionButtonBlank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4-Point Star 6"/>
          <p:cNvSpPr/>
          <p:nvPr/>
        </p:nvSpPr>
        <p:spPr bwMode="auto">
          <a:xfrm>
            <a:off x="8229600" y="228600"/>
            <a:ext cx="609600" cy="609600"/>
          </a:xfrm>
          <a:prstGeom prst="star4">
            <a:avLst/>
          </a:prstGeom>
          <a:gradFill>
            <a:gsLst>
              <a:gs pos="0">
                <a:srgbClr val="FF0000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noFill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395288" y="1143000"/>
            <a:ext cx="8291512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1. جلب رضایتمندی مشتری و مصرف کنندگان از محصولات تولیدی .</a:t>
            </a: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2. ایجاد آرشیوهای فنی و بانک اطلاعاتی قوی .</a:t>
            </a: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3. تلاش جهت کاهش مستمر قیمت تمام شده .</a:t>
            </a: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4. داشتن تکنولوژی ساخت و دستگاههای پیشرفته با تکنولوژی روز .</a:t>
            </a: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5. در دسترس بودن  و احساس نزدیکی مشتـری با محصولات شرکت .</a:t>
            </a: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6. </a:t>
            </a:r>
            <a:r>
              <a:rPr lang="fa-IR" b="1" dirty="0">
                <a:cs typeface="B Nazanin" pitchFamily="2" charset="-78"/>
              </a:rPr>
              <a:t>ارتقاء سطح دانش فنی و به روز نگه داشتن این امر در جهت تولید سیستم های </a:t>
            </a:r>
            <a:r>
              <a:rPr lang="fa-IR" b="1" dirty="0" smtClean="0">
                <a:cs typeface="B Nazanin" pitchFamily="2" charset="-78"/>
              </a:rPr>
              <a:t>آببندی .</a:t>
            </a:r>
            <a:endParaRPr lang="en-US" b="1" dirty="0">
              <a:cs typeface="B Nazanin" pitchFamily="2" charset="-78"/>
            </a:endParaRP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7. استفاده از نیروی انسانی متخصص و برنامه ریزی منسجم جهت بهره وری و تولید مناسب .</a:t>
            </a: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8. آموزش نیروی انسانی بر پایه علم وفنآوری و استفاده از نرم افزارها و سخت افزارهای مدرن .</a:t>
            </a:r>
            <a:endParaRPr lang="en-US" b="1" dirty="0">
              <a:cs typeface="B Nazanin" pitchFamily="2" charset="-78"/>
            </a:endParaRP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9. تبديل شركت به سازماني دانش محور و متعالي از طريق توسعه كار تيمي ، ارتقا و بهبود مستمر كيفيت .</a:t>
            </a:r>
          </a:p>
          <a:p>
            <a:pPr marL="342900" indent="-342900"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10.انطباق با كليه قوانين،مقررات و استانداردهاي مرتبط با فعاليتهاي شركت وسايرالزامات معتبربين المللي.</a:t>
            </a:r>
          </a:p>
          <a:p>
            <a:pPr marL="342900" indent="-342900">
              <a:lnSpc>
                <a:spcPct val="150000"/>
              </a:lnSpc>
            </a:pPr>
            <a:endParaRPr lang="en-US" b="1" dirty="0">
              <a:cs typeface="B Nazanin" pitchFamily="2" charset="-78"/>
            </a:endParaRP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2987675" y="293076"/>
            <a:ext cx="5257800" cy="621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a-IR" sz="2500" b="1" dirty="0">
                <a:solidFill>
                  <a:srgbClr val="FF0000"/>
                </a:solidFill>
                <a:cs typeface="B Zar" pitchFamily="2" charset="-78"/>
              </a:rPr>
              <a:t> خط </a:t>
            </a:r>
            <a:r>
              <a:rPr lang="fa-IR" sz="2500" b="1" dirty="0" smtClean="0">
                <a:solidFill>
                  <a:srgbClr val="FF0000"/>
                </a:solidFill>
                <a:cs typeface="B Zar" pitchFamily="2" charset="-78"/>
              </a:rPr>
              <a:t>مشـی شرکت :</a:t>
            </a:r>
            <a:endParaRPr lang="en-US" sz="25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13316" name="AutoShape 9" descr="navbit-home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33400" y="6019800"/>
            <a:ext cx="503238" cy="287338"/>
          </a:xfrm>
          <a:prstGeom prst="actionButtonBlank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4-Point Star 8"/>
          <p:cNvSpPr/>
          <p:nvPr/>
        </p:nvSpPr>
        <p:spPr bwMode="auto">
          <a:xfrm>
            <a:off x="8229600" y="381000"/>
            <a:ext cx="609600" cy="609600"/>
          </a:xfrm>
          <a:prstGeom prst="star4">
            <a:avLst/>
          </a:prstGeom>
          <a:gradFill>
            <a:gsLst>
              <a:gs pos="0">
                <a:srgbClr val="FF0000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noFill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5"/>
          <p:cNvSpPr txBox="1">
            <a:spLocks noChangeArrowheads="1"/>
          </p:cNvSpPr>
          <p:nvPr/>
        </p:nvSpPr>
        <p:spPr bwMode="auto">
          <a:xfrm>
            <a:off x="533400" y="1524000"/>
            <a:ext cx="8353425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b="1" dirty="0">
                <a:cs typeface="B Nazanin" pitchFamily="2" charset="-78"/>
              </a:rPr>
              <a:t>استفاده از </a:t>
            </a:r>
            <a:r>
              <a:rPr lang="fa-IR" b="1" dirty="0" smtClean="0">
                <a:cs typeface="B Nazanin" pitchFamily="2" charset="-78"/>
              </a:rPr>
              <a:t>با کیفیت ترین  </a:t>
            </a:r>
            <a:r>
              <a:rPr lang="fa-IR" b="1" dirty="0">
                <a:cs typeface="B Nazanin" pitchFamily="2" charset="-78"/>
              </a:rPr>
              <a:t>مواد اولیه </a:t>
            </a:r>
            <a:r>
              <a:rPr lang="fa-IR" b="1" dirty="0" smtClean="0">
                <a:cs typeface="B Nazanin" pitchFamily="2" charset="-78"/>
              </a:rPr>
              <a:t>و از </a:t>
            </a:r>
            <a:r>
              <a:rPr lang="fa-IR" b="1" dirty="0">
                <a:cs typeface="B Nazanin" pitchFamily="2" charset="-78"/>
              </a:rPr>
              <a:t>معتبرترین </a:t>
            </a:r>
            <a:r>
              <a:rPr lang="fa-IR" b="1" dirty="0" smtClean="0">
                <a:cs typeface="B Nazanin" pitchFamily="2" charset="-78"/>
              </a:rPr>
              <a:t>برند جهانی .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ایجاد آرشیو اطلاعاتی محصولات تولید شده جهت آماده نمودن سیکل سفارشات بعدی .</a:t>
            </a:r>
            <a:endParaRPr lang="fa-IR" b="1" dirty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b="1" dirty="0">
                <a:cs typeface="B Nazanin" pitchFamily="2" charset="-78"/>
              </a:rPr>
              <a:t>تهیه شناسنامه فنی ساخت قطعات سفارش شده .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امکان </a:t>
            </a:r>
            <a:r>
              <a:rPr lang="fa-IR" b="1" dirty="0">
                <a:cs typeface="B Nazanin" pitchFamily="2" charset="-78"/>
              </a:rPr>
              <a:t>تولید در شرایط بحرانی </a:t>
            </a:r>
            <a:r>
              <a:rPr lang="fa-IR" b="1" dirty="0" smtClean="0">
                <a:cs typeface="B Nazanin" pitchFamily="2" charset="-78"/>
              </a:rPr>
              <a:t>و ذیق وقت از طرف مشتری جهت </a:t>
            </a:r>
            <a:r>
              <a:rPr lang="fa-IR" b="1" dirty="0">
                <a:cs typeface="B Nazanin" pitchFamily="2" charset="-78"/>
              </a:rPr>
              <a:t>موارد خاص .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تولید با </a:t>
            </a:r>
            <a:r>
              <a:rPr lang="fa-IR" b="1" dirty="0">
                <a:cs typeface="B Nazanin" pitchFamily="2" charset="-78"/>
              </a:rPr>
              <a:t>کیفیت عالی و </a:t>
            </a:r>
            <a:r>
              <a:rPr lang="fa-IR" b="1" dirty="0" smtClean="0">
                <a:cs typeface="B Nazanin" pitchFamily="2" charset="-78"/>
              </a:rPr>
              <a:t>مرقون به صرفه اقتصادی </a:t>
            </a:r>
            <a:r>
              <a:rPr lang="fa-IR" b="1" dirty="0">
                <a:cs typeface="B Nazanin" pitchFamily="2" charset="-78"/>
              </a:rPr>
              <a:t>نسبت به </a:t>
            </a:r>
            <a:r>
              <a:rPr lang="fa-IR" b="1" dirty="0" smtClean="0">
                <a:cs typeface="B Nazanin" pitchFamily="2" charset="-78"/>
              </a:rPr>
              <a:t>دیگر محصولات </a:t>
            </a:r>
            <a:r>
              <a:rPr lang="fa-IR" b="1" dirty="0">
                <a:cs typeface="B Nazanin" pitchFamily="2" charset="-78"/>
              </a:rPr>
              <a:t>شرکت </a:t>
            </a:r>
            <a:r>
              <a:rPr lang="fa-IR" b="1" dirty="0" smtClean="0">
                <a:cs typeface="B Nazanin" pitchFamily="2" charset="-78"/>
              </a:rPr>
              <a:t>های داخلی و خارجی .</a:t>
            </a:r>
            <a:endParaRPr lang="fa-IR" b="1" dirty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اعزام </a:t>
            </a:r>
            <a:r>
              <a:rPr lang="fa-IR" b="1" dirty="0">
                <a:cs typeface="B Nazanin" pitchFamily="2" charset="-78"/>
              </a:rPr>
              <a:t>کارشناسان </a:t>
            </a:r>
            <a:r>
              <a:rPr lang="fa-IR" b="1" dirty="0" smtClean="0">
                <a:cs typeface="B Nazanin" pitchFamily="2" charset="-78"/>
              </a:rPr>
              <a:t>به سراسر کشور جهت </a:t>
            </a:r>
            <a:r>
              <a:rPr lang="fa-IR" b="1" dirty="0">
                <a:cs typeface="B Nazanin" pitchFamily="2" charset="-78"/>
              </a:rPr>
              <a:t>تهیه نقشه های ساخت از قطعات .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بهترین نوع بسته </a:t>
            </a:r>
            <a:r>
              <a:rPr lang="fa-IR" b="1" dirty="0">
                <a:cs typeface="B Nazanin" pitchFamily="2" charset="-78"/>
              </a:rPr>
              <a:t>بندی </a:t>
            </a:r>
            <a:r>
              <a:rPr lang="fa-IR" b="1" dirty="0" smtClean="0">
                <a:cs typeface="B Nazanin" pitchFamily="2" charset="-78"/>
              </a:rPr>
              <a:t>بمنظور </a:t>
            </a:r>
            <a:r>
              <a:rPr lang="fa-IR" b="1" dirty="0">
                <a:cs typeface="B Nazanin" pitchFamily="2" charset="-78"/>
              </a:rPr>
              <a:t>جلوگیری از </a:t>
            </a:r>
            <a:r>
              <a:rPr lang="fa-IR" b="1" dirty="0" smtClean="0">
                <a:cs typeface="B Nazanin" pitchFamily="2" charset="-78"/>
              </a:rPr>
              <a:t>نفوذ رطوبت ، گرد </a:t>
            </a:r>
            <a:r>
              <a:rPr lang="fa-IR" b="1" dirty="0">
                <a:cs typeface="B Nazanin" pitchFamily="2" charset="-78"/>
              </a:rPr>
              <a:t>و غبار ، </a:t>
            </a:r>
            <a:r>
              <a:rPr lang="fa-IR" b="1" dirty="0" smtClean="0">
                <a:cs typeface="B Nazanin" pitchFamily="2" charset="-78"/>
              </a:rPr>
              <a:t>و صدمات </a:t>
            </a:r>
            <a:r>
              <a:rPr lang="fa-IR" b="1" dirty="0">
                <a:cs typeface="B Nazanin" pitchFamily="2" charset="-78"/>
              </a:rPr>
              <a:t>ناشی از جابجائی کالا در انبار </a:t>
            </a:r>
            <a:r>
              <a:rPr lang="fa-IR" b="1" dirty="0" smtClean="0">
                <a:cs typeface="B Nazanin" pitchFamily="2" charset="-78"/>
              </a:rPr>
              <a:t>وحمل و نقل .</a:t>
            </a:r>
            <a:endParaRPr lang="fa-IR" b="1" dirty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b="1" dirty="0">
                <a:cs typeface="B Nazanin" pitchFamily="2" charset="-78"/>
              </a:rPr>
              <a:t>ضمانت کلیه محصولات تولید شده </a:t>
            </a:r>
            <a:r>
              <a:rPr lang="fa-IR" b="1" dirty="0" smtClean="0">
                <a:cs typeface="B Nazanin" pitchFamily="2" charset="-78"/>
              </a:rPr>
              <a:t>از زمان نصب </a:t>
            </a:r>
            <a:r>
              <a:rPr lang="fa-IR" b="1" dirty="0">
                <a:cs typeface="B Nazanin" pitchFamily="2" charset="-78"/>
              </a:rPr>
              <a:t>و راه اندازی با رعایت شرایط استاندارد نگهداری کالا .</a:t>
            </a:r>
          </a:p>
          <a:p>
            <a:pPr algn="just">
              <a:lnSpc>
                <a:spcPct val="150000"/>
              </a:lnSpc>
            </a:pPr>
            <a:r>
              <a:rPr lang="fa-IR" b="1" dirty="0">
                <a:cs typeface="B Nazanin" pitchFamily="2" charset="-78"/>
              </a:rPr>
              <a:t>خدمات پس از فروش </a:t>
            </a:r>
            <a:r>
              <a:rPr lang="fa-IR" b="1" dirty="0" smtClean="0">
                <a:cs typeface="B Nazanin" pitchFamily="2" charset="-78"/>
              </a:rPr>
              <a:t>بمدت معیین .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9219" name="AutoShape 6" descr="navbit-home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5800" y="6096000"/>
            <a:ext cx="503238" cy="287338"/>
          </a:xfrm>
          <a:prstGeom prst="actionButtonBlank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4267200" y="244986"/>
            <a:ext cx="3902075" cy="621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a-IR" sz="2500" b="1" dirty="0" smtClean="0">
                <a:solidFill>
                  <a:srgbClr val="FF0000"/>
                </a:solidFill>
                <a:cs typeface="B Zar" pitchFamily="2" charset="-78"/>
              </a:rPr>
              <a:t>فعالیت و روند تولید شرکت : </a:t>
            </a:r>
            <a:endParaRPr lang="en-US" sz="25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7" name="4-Point Star 6"/>
          <p:cNvSpPr/>
          <p:nvPr/>
        </p:nvSpPr>
        <p:spPr bwMode="auto">
          <a:xfrm>
            <a:off x="8229600" y="304800"/>
            <a:ext cx="609600" cy="609600"/>
          </a:xfrm>
          <a:prstGeom prst="star4">
            <a:avLst/>
          </a:prstGeom>
          <a:gradFill>
            <a:gsLst>
              <a:gs pos="0">
                <a:srgbClr val="FF0000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noFill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457200" y="685800"/>
            <a:ext cx="8280400" cy="7894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استانداردها :</a:t>
            </a:r>
            <a:endParaRPr lang="fa-IR" sz="2000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Nazanin" pitchFamily="2" charset="-78"/>
              </a:rPr>
              <a:t>الزام به رعایت استاندارد  </a:t>
            </a:r>
            <a:r>
              <a:rPr lang="en-US" b="1" dirty="0" smtClean="0">
                <a:cs typeface="B Nazanin" pitchFamily="2" charset="-78"/>
              </a:rPr>
              <a:t>API 682</a:t>
            </a:r>
            <a:r>
              <a:rPr lang="fa-IR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در ساخت و تولید سیستم های آببندی از جمله مواردی است که موجب ارتقاء و پیشرفت این شرکت گردید . محصولات تولیدی این شرکت در صنایع گوناگون به ویژه صنایع نفت و خودروسازی کاربرد وسیعی دارد و تاکنون همکاری گسترده ای با گروه های زیادی از صنایع  داشته ایم .</a:t>
            </a:r>
          </a:p>
          <a:p>
            <a:pPr marL="342900" indent="-342900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کنترل وکیفیت :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کلیه مواد </a:t>
            </a:r>
            <a:r>
              <a:rPr lang="fa-IR" b="1" dirty="0">
                <a:cs typeface="B Nazanin" pitchFamily="2" charset="-78"/>
              </a:rPr>
              <a:t>و اجناس خریداری شده از بازار های داخلی </a:t>
            </a:r>
            <a:r>
              <a:rPr lang="fa-IR" b="1" dirty="0" smtClean="0">
                <a:cs typeface="B Nazanin" pitchFamily="2" charset="-78"/>
              </a:rPr>
              <a:t>و خارجی، و پس </a:t>
            </a:r>
            <a:r>
              <a:rPr lang="fa-IR" b="1" dirty="0">
                <a:cs typeface="B Nazanin" pitchFamily="2" charset="-78"/>
              </a:rPr>
              <a:t>از </a:t>
            </a:r>
            <a:r>
              <a:rPr lang="fa-IR" b="1" dirty="0" smtClean="0">
                <a:cs typeface="B Nazanin" pitchFamily="2" charset="-78"/>
              </a:rPr>
              <a:t>تایید متریال </a:t>
            </a:r>
            <a:r>
              <a:rPr lang="fa-IR" b="1" dirty="0">
                <a:cs typeface="B Nazanin" pitchFamily="2" charset="-78"/>
              </a:rPr>
              <a:t>خریداری </a:t>
            </a:r>
            <a:r>
              <a:rPr lang="fa-IR" b="1" dirty="0" smtClean="0">
                <a:cs typeface="B Nazanin" pitchFamily="2" charset="-78"/>
              </a:rPr>
              <a:t>شده توسط </a:t>
            </a:r>
            <a:r>
              <a:rPr lang="fa-IR" b="1" dirty="0">
                <a:cs typeface="B Nazanin" pitchFamily="2" charset="-78"/>
              </a:rPr>
              <a:t>واحد کنترل </a:t>
            </a:r>
            <a:r>
              <a:rPr lang="fa-IR" b="1" dirty="0" smtClean="0">
                <a:cs typeface="B Nazanin" pitchFamily="2" charset="-78"/>
              </a:rPr>
              <a:t>کیفی، </a:t>
            </a:r>
            <a:r>
              <a:rPr lang="fa-IR" b="1" dirty="0">
                <a:cs typeface="B Nazanin" pitchFamily="2" charset="-78"/>
              </a:rPr>
              <a:t>جهت پروسه ساخت در نظر گرفته خواهد شد </a:t>
            </a:r>
            <a:r>
              <a:rPr lang="fa-IR" b="1" dirty="0" smtClean="0">
                <a:cs typeface="B Nazanin" pitchFamily="2" charset="-78"/>
              </a:rPr>
              <a:t>و در ارتباط با مواد </a:t>
            </a:r>
            <a:r>
              <a:rPr lang="fa-IR" b="1" dirty="0">
                <a:cs typeface="B Nazanin" pitchFamily="2" charset="-78"/>
              </a:rPr>
              <a:t>و کالاهای مورد نیاز </a:t>
            </a:r>
            <a:r>
              <a:rPr lang="fa-IR" b="1" dirty="0" smtClean="0">
                <a:cs typeface="B Nazanin" pitchFamily="2" charset="-78"/>
              </a:rPr>
              <a:t>خارجی شامل </a:t>
            </a:r>
            <a:r>
              <a:rPr lang="fa-IR" b="1" dirty="0">
                <a:cs typeface="B Nazanin" pitchFamily="2" charset="-78"/>
              </a:rPr>
              <a:t>قطعات </a:t>
            </a:r>
            <a:r>
              <a:rPr lang="fa-IR" b="1" dirty="0" smtClean="0">
                <a:cs typeface="B Nazanin" pitchFamily="2" charset="-78"/>
              </a:rPr>
              <a:t>کربنی ، سیلیکونی و </a:t>
            </a:r>
            <a:r>
              <a:rPr lang="fa-IR" b="1" dirty="0">
                <a:cs typeface="B Nazanin" pitchFamily="2" charset="-78"/>
              </a:rPr>
              <a:t>... </a:t>
            </a:r>
            <a:r>
              <a:rPr lang="fa-IR" b="1" dirty="0" smtClean="0">
                <a:cs typeface="B Nazanin" pitchFamily="2" charset="-78"/>
              </a:rPr>
              <a:t>عمدتا </a:t>
            </a:r>
            <a:r>
              <a:rPr lang="fa-IR" b="1" dirty="0">
                <a:cs typeface="B Nazanin" pitchFamily="2" charset="-78"/>
              </a:rPr>
              <a:t>از شرکت هائی مانند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SANDVIK</a:t>
            </a:r>
            <a:r>
              <a:rPr lang="fa-IR" b="1" dirty="0">
                <a:cs typeface="B Nazanin" pitchFamily="2" charset="-78"/>
              </a:rPr>
              <a:t> سوئد ،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SGL</a:t>
            </a:r>
            <a:r>
              <a:rPr lang="fa-IR" b="1" dirty="0">
                <a:cs typeface="B Nazanin" pitchFamily="2" charset="-78"/>
              </a:rPr>
              <a:t> آلمان و... تهیه میگردد که از بالاترین کیفیت جهانی برخوردار میباشد . </a:t>
            </a: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گارانتی محصول :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محصول تولید شده دارای 12 ماه گارانتی از زمان نصب و راه اندازی با رعایت شرایط نگهداری و نصب بوده و دارای 10 سال خدمات پس از فروش میباشد .</a:t>
            </a:r>
          </a:p>
          <a:p>
            <a:pPr algn="just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marL="342900" indent="-342900" algn="just">
              <a:lnSpc>
                <a:spcPct val="150000"/>
              </a:lnSpc>
            </a:pPr>
            <a:endParaRPr lang="en-US" b="1" dirty="0">
              <a:cs typeface="B Nazanin" pitchFamily="2" charset="-78"/>
            </a:endParaRPr>
          </a:p>
        </p:txBody>
      </p:sp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1143000" y="140676"/>
            <a:ext cx="7102475" cy="621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a-IR" sz="2500" b="1" dirty="0" smtClean="0">
                <a:solidFill>
                  <a:srgbClr val="FF0000"/>
                </a:solidFill>
                <a:cs typeface="B Zar" pitchFamily="2" charset="-78"/>
              </a:rPr>
              <a:t>استاندارد ، نظام کنترل وکیفیت محصول و گارانتی :</a:t>
            </a:r>
            <a:endParaRPr lang="en-US" sz="25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11268" name="AutoShape 9" descr="navbit-home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5800" y="6172200"/>
            <a:ext cx="503238" cy="287338"/>
          </a:xfrm>
          <a:prstGeom prst="actionButtonBlank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4-Point Star 6"/>
          <p:cNvSpPr/>
          <p:nvPr/>
        </p:nvSpPr>
        <p:spPr bwMode="auto">
          <a:xfrm>
            <a:off x="8229600" y="228600"/>
            <a:ext cx="609600" cy="609600"/>
          </a:xfrm>
          <a:prstGeom prst="star4">
            <a:avLst/>
          </a:prstGeom>
          <a:gradFill>
            <a:gsLst>
              <a:gs pos="0">
                <a:srgbClr val="FF0000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noFill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MIR\Desktop\New folder (3)\akss\QBQ_LZ_cutaway.jpg"/>
          <p:cNvPicPr>
            <a:picLocks noChangeAspect="1" noChangeArrowheads="1"/>
          </p:cNvPicPr>
          <p:nvPr/>
        </p:nvPicPr>
        <p:blipFill>
          <a:blip r:embed="rId3" cstate="print">
            <a:lum bright="2000"/>
          </a:blip>
          <a:srcRect/>
          <a:stretch>
            <a:fillRect/>
          </a:stretch>
        </p:blipFill>
        <p:spPr bwMode="auto">
          <a:xfrm>
            <a:off x="7391400" y="5249404"/>
            <a:ext cx="1752599" cy="1608595"/>
          </a:xfrm>
          <a:prstGeom prst="rect">
            <a:avLst/>
          </a:prstGeom>
          <a:noFill/>
          <a:ln>
            <a:noFill/>
          </a:ln>
        </p:spPr>
      </p:pic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250825" y="685800"/>
            <a:ext cx="8424863" cy="614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fa-IR" b="1" dirty="0">
                <a:cs typeface="B Zar" pitchFamily="2" charset="-78"/>
              </a:rPr>
              <a:t>ساخت و تولید </a:t>
            </a:r>
            <a:endParaRPr lang="en-US" b="1" dirty="0">
              <a:cs typeface="B Zar" pitchFamily="2" charset="-78"/>
            </a:endParaRPr>
          </a:p>
          <a:p>
            <a:pPr marL="342900" indent="-342900">
              <a:lnSpc>
                <a:spcPct val="150000"/>
              </a:lnSpc>
            </a:pPr>
            <a:r>
              <a:rPr lang="en-US" b="1" dirty="0" smtClean="0">
                <a:cs typeface="B Nazanin" pitchFamily="2" charset="-78"/>
              </a:rPr>
              <a:t>.1</a:t>
            </a:r>
            <a:r>
              <a:rPr lang="fa-IR" b="1" dirty="0" smtClean="0">
                <a:cs typeface="B Nazanin" pitchFamily="2" charset="-78"/>
              </a:rPr>
              <a:t>انواع مکانیکال </a:t>
            </a:r>
            <a:r>
              <a:rPr lang="fa-IR" b="1" dirty="0">
                <a:cs typeface="B Nazanin" pitchFamily="2" charset="-78"/>
              </a:rPr>
              <a:t>سیل </a:t>
            </a:r>
            <a:r>
              <a:rPr lang="fa-IR" sz="2000" b="1" dirty="0" smtClean="0">
                <a:cs typeface="B Nazanin" pitchFamily="2" charset="-78"/>
              </a:rPr>
              <a:t>:</a:t>
            </a:r>
            <a:endParaRPr lang="fa-IR" b="1" dirty="0" smtClean="0">
              <a:cs typeface="B Nazanin" pitchFamily="2" charset="-78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Cartridge Mechanical Seal </a:t>
            </a:r>
            <a:endParaRPr lang="fa-IR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Single Spring Mechanical Seal</a:t>
            </a:r>
            <a:endParaRPr lang="fa-IR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Multi Spring Mechanical Seal</a:t>
            </a:r>
          </a:p>
          <a:p>
            <a:pPr marL="342900" indent="-342900" algn="l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Metal Bellows Mechanical Seal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 rtl="0">
              <a:lnSpc>
                <a:spcPct val="150000"/>
              </a:lnSpc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▪ Hydro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Bellows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Mechanical Seal  </a:t>
            </a:r>
          </a:p>
          <a:p>
            <a:pPr marL="342900" indent="-342900" algn="l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Wave Spring Mechanical Seal</a:t>
            </a:r>
          </a:p>
          <a:p>
            <a:pPr marL="342900" indent="-342900" algn="just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Agitator Mechanical Seal</a:t>
            </a:r>
          </a:p>
          <a:p>
            <a:pPr marL="342900" indent="-342900" algn="just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Balance Mechanical Seal</a:t>
            </a:r>
          </a:p>
          <a:p>
            <a:pPr marL="342900" indent="-342900" algn="just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Unbalance Mechanical Seal</a:t>
            </a:r>
          </a:p>
          <a:p>
            <a:pPr marL="342900" indent="-342900" algn="just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Pusher Mechanical Seal</a:t>
            </a:r>
          </a:p>
          <a:p>
            <a:pPr marL="342900" indent="-342900" algn="just" rtl="0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▪ Non – Pusher Mechanical Seal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4495800" y="280988"/>
            <a:ext cx="3657600" cy="419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fa-IR" sz="2500" b="1" dirty="0">
                <a:solidFill>
                  <a:srgbClr val="FF0000"/>
                </a:solidFill>
                <a:cs typeface="B Zar" pitchFamily="2" charset="-78"/>
              </a:rPr>
              <a:t>زمینه های فعالیت شرکت :</a:t>
            </a:r>
            <a:endParaRPr lang="en-US" sz="25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15364" name="AutoShape 63" descr="navbit-home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419600" y="6400800"/>
            <a:ext cx="503238" cy="287338"/>
          </a:xfrm>
          <a:prstGeom prst="actionButtonBlank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4-Point Star 8"/>
          <p:cNvSpPr/>
          <p:nvPr/>
        </p:nvSpPr>
        <p:spPr bwMode="auto">
          <a:xfrm>
            <a:off x="8229600" y="152400"/>
            <a:ext cx="609600" cy="609600"/>
          </a:xfrm>
          <a:prstGeom prst="star4">
            <a:avLst/>
          </a:prstGeom>
          <a:gradFill>
            <a:gsLst>
              <a:gs pos="0">
                <a:srgbClr val="FF0000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noFill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495800" y="1143000"/>
            <a:ext cx="41910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</a:pPr>
            <a:endParaRPr lang="fa-IR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</a:pPr>
            <a:r>
              <a:rPr lang="en-US" b="1" dirty="0" smtClean="0">
                <a:cs typeface="B Nazanin" pitchFamily="2" charset="-78"/>
              </a:rPr>
              <a:t>.2</a:t>
            </a:r>
            <a:r>
              <a:rPr lang="fa-IR" b="1" dirty="0" smtClean="0">
                <a:cs typeface="B Nazanin" pitchFamily="2" charset="-78"/>
              </a:rPr>
              <a:t>ساخت </a:t>
            </a:r>
            <a:r>
              <a:rPr lang="fa-IR" b="1" dirty="0">
                <a:cs typeface="B Nazanin" pitchFamily="2" charset="-78"/>
              </a:rPr>
              <a:t>واشر </a:t>
            </a:r>
            <a:r>
              <a:rPr lang="fa-IR" b="1" dirty="0" smtClean="0">
                <a:cs typeface="B Nazanin" pitchFamily="2" charset="-78"/>
              </a:rPr>
              <a:t>های </a:t>
            </a:r>
            <a:r>
              <a:rPr lang="fa-IR" b="1" dirty="0">
                <a:cs typeface="B Nazanin" pitchFamily="2" charset="-78"/>
              </a:rPr>
              <a:t>گرافیت و پکینگ </a:t>
            </a:r>
            <a:r>
              <a:rPr lang="fa-IR" b="1" dirty="0" smtClean="0">
                <a:cs typeface="B Nazanin" pitchFamily="2" charset="-78"/>
              </a:rPr>
              <a:t>های</a:t>
            </a:r>
          </a:p>
          <a:p>
            <a:pPr marL="342900" indent="-342900" algn="just">
              <a:lnSpc>
                <a:spcPct val="150000"/>
              </a:lnSpc>
            </a:pPr>
            <a:r>
              <a:rPr lang="en-US" b="1" dirty="0" smtClean="0">
                <a:cs typeface="B Nazanin" pitchFamily="2" charset="-78"/>
              </a:rPr>
              <a:t>.3</a:t>
            </a:r>
            <a:r>
              <a:rPr lang="fa-IR" b="1" dirty="0" smtClean="0">
                <a:cs typeface="B Nazanin" pitchFamily="2" charset="-78"/>
              </a:rPr>
              <a:t>ساخت قطعات گرافیتی با گرید های مختلف </a:t>
            </a:r>
          </a:p>
          <a:p>
            <a:pPr marL="342900" indent="-342900" algn="just">
              <a:lnSpc>
                <a:spcPct val="150000"/>
              </a:lnSpc>
            </a:pPr>
            <a:r>
              <a:rPr lang="en-US" b="1" dirty="0" smtClean="0">
                <a:cs typeface="B Nazanin" pitchFamily="2" charset="-78"/>
              </a:rPr>
              <a:t>.4</a:t>
            </a:r>
            <a:r>
              <a:rPr lang="fa-IR" b="1" dirty="0" smtClean="0">
                <a:cs typeface="B Nazanin" pitchFamily="2" charset="-78"/>
              </a:rPr>
              <a:t>ساخت </a:t>
            </a:r>
            <a:r>
              <a:rPr lang="fa-IR" b="1" dirty="0">
                <a:cs typeface="B Nazanin" pitchFamily="2" charset="-78"/>
              </a:rPr>
              <a:t>قطعات پمپ </a:t>
            </a:r>
            <a:r>
              <a:rPr lang="fa-IR" b="1" dirty="0" smtClean="0">
                <a:cs typeface="B Nazanin" pitchFamily="2" charset="-78"/>
              </a:rPr>
              <a:t>شامل:  </a:t>
            </a:r>
            <a:r>
              <a:rPr lang="fa-IR" b="1" dirty="0">
                <a:cs typeface="B Nazanin" pitchFamily="2" charset="-78"/>
              </a:rPr>
              <a:t>شافت ، شافت </a:t>
            </a:r>
            <a:r>
              <a:rPr lang="fa-IR" b="1" dirty="0" smtClean="0">
                <a:cs typeface="B Nazanin" pitchFamily="2" charset="-78"/>
              </a:rPr>
              <a:t>سیلیو</a:t>
            </a:r>
            <a:endParaRPr lang="en-US" dirty="0">
              <a:cs typeface="B Nazanin" pitchFamily="2" charset="-78"/>
            </a:endParaRPr>
          </a:p>
          <a:p>
            <a:pPr marL="342900" indent="-342900" algn="just">
              <a:lnSpc>
                <a:spcPct val="150000"/>
              </a:lnSpc>
            </a:pPr>
            <a:r>
              <a:rPr lang="en-US" b="1" dirty="0" smtClean="0">
                <a:cs typeface="B Nazanin" pitchFamily="2" charset="-78"/>
              </a:rPr>
              <a:t>.5</a:t>
            </a:r>
            <a:r>
              <a:rPr lang="fa-IR" b="1" dirty="0" smtClean="0">
                <a:cs typeface="B Nazanin" pitchFamily="2" charset="-78"/>
              </a:rPr>
              <a:t>تعمیرات  انواع </a:t>
            </a:r>
            <a:r>
              <a:rPr lang="fa-IR" b="1" dirty="0">
                <a:cs typeface="B Nazanin" pitchFamily="2" charset="-78"/>
              </a:rPr>
              <a:t>مکانیکال سیل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4" descr="navbit-home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09600" y="6096000"/>
            <a:ext cx="503237" cy="287337"/>
          </a:xfrm>
          <a:prstGeom prst="actionButtonBlank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468313" y="685801"/>
            <a:ext cx="831691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تاکنون همکاری گسترده ای با گروه هایی از صنایع به شرح ذیل داشته ایم :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شرکت نفت فلات قاره ایران  (منطقه نفتی بهرگان )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شرکت نفت فلات قاره ایران  (منطقه نفتی خارگ )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شرکت نفت فلات قاره ایران  (منطقه نفتی لاوان )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شرکت نفت فلات قاره ایران  (منطقه نفتی سیری )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شرکت نفت فلات قاره ایران  (منطقه نفتی قشم )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شرکت های پخش و پالایش نفت اهواز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تامین کننده انحصاری گروه کارخانجات ایران خودرو</a:t>
            </a:r>
            <a:endParaRPr lang="en-US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نیروگاه منتظر قائم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نیروگاه دماوند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نیروگاه پرند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کارخانجات دارو پخش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پتروشیمی مارون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نیروگاه تولید برق تبریز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4572000" y="280988"/>
            <a:ext cx="360045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2500" b="1" dirty="0" smtClean="0">
                <a:solidFill>
                  <a:srgbClr val="FF0000"/>
                </a:solidFill>
                <a:cs typeface="B Zar" pitchFamily="2" charset="-78"/>
              </a:rPr>
              <a:t>لیست مشتریان : </a:t>
            </a:r>
            <a:endParaRPr lang="fa-IR" sz="25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7" name="4-Point Star 6"/>
          <p:cNvSpPr/>
          <p:nvPr/>
        </p:nvSpPr>
        <p:spPr bwMode="auto">
          <a:xfrm>
            <a:off x="8229600" y="152400"/>
            <a:ext cx="609600" cy="609600"/>
          </a:xfrm>
          <a:prstGeom prst="star4">
            <a:avLst/>
          </a:prstGeom>
          <a:gradFill>
            <a:gsLst>
              <a:gs pos="0">
                <a:srgbClr val="FF0000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noFill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4" descr="navbit-home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28600" y="6324600"/>
            <a:ext cx="503238" cy="287338"/>
          </a:xfrm>
          <a:prstGeom prst="actionButtonBlank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323850" y="692150"/>
            <a:ext cx="8280400" cy="881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</a:pPr>
            <a:r>
              <a:rPr lang="fa-IR" b="1" dirty="0">
                <a:cs typeface="B Zar" pitchFamily="2" charset="-78"/>
              </a:rPr>
              <a:t>نام </a:t>
            </a:r>
            <a:r>
              <a:rPr lang="fa-IR" b="1" dirty="0" smtClean="0">
                <a:cs typeface="B Zar" pitchFamily="2" charset="-78"/>
              </a:rPr>
              <a:t>شرکت </a:t>
            </a:r>
            <a:r>
              <a:rPr lang="fa-IR" b="1" dirty="0">
                <a:cs typeface="B Zar" pitchFamily="2" charset="-78"/>
              </a:rPr>
              <a:t>: </a:t>
            </a:r>
            <a:r>
              <a:rPr lang="en-US" b="1" dirty="0" smtClean="0">
                <a:cs typeface="B Zar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مبنا پدیده آداک ( </a:t>
            </a:r>
            <a:r>
              <a:rPr lang="fa-IR" b="1" dirty="0">
                <a:cs typeface="B Nazanin" pitchFamily="2" charset="-78"/>
              </a:rPr>
              <a:t>سهامی خاص ) </a:t>
            </a:r>
          </a:p>
          <a:p>
            <a:pPr marL="342900" indent="-342900">
              <a:lnSpc>
                <a:spcPct val="150000"/>
              </a:lnSpc>
            </a:pPr>
            <a:r>
              <a:rPr lang="fa-IR" b="1" dirty="0">
                <a:cs typeface="B Nazanin" pitchFamily="2" charset="-78"/>
              </a:rPr>
              <a:t>سال تاسیس : </a:t>
            </a:r>
            <a:r>
              <a:rPr lang="fa-IR" b="1" dirty="0" smtClean="0">
                <a:cs typeface="B Nazanin" pitchFamily="2" charset="-78"/>
              </a:rPr>
              <a:t>1370</a:t>
            </a:r>
            <a:r>
              <a:rPr lang="en-US" b="1" dirty="0" smtClean="0">
                <a:cs typeface="B Nazanin" pitchFamily="2" charset="-78"/>
              </a:rPr>
              <a:t>   </a:t>
            </a:r>
            <a:r>
              <a:rPr lang="fa-IR" b="1" dirty="0" smtClean="0">
                <a:cs typeface="B Nazanin" pitchFamily="2" charset="-78"/>
              </a:rPr>
              <a:t>                      </a:t>
            </a:r>
            <a:r>
              <a:rPr lang="en-US" b="1" dirty="0" smtClean="0">
                <a:cs typeface="B Nazanin" pitchFamily="2" charset="-78"/>
              </a:rPr>
              <a:t>            </a:t>
            </a:r>
            <a:r>
              <a:rPr lang="fa-IR" b="1" dirty="0" smtClean="0">
                <a:cs typeface="B Nazanin" pitchFamily="2" charset="-78"/>
              </a:rPr>
              <a:t> شماره ثبت : 388814</a:t>
            </a:r>
            <a:endParaRPr lang="en-US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fa-IR" b="1" dirty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Zar" pitchFamily="2" charset="-78"/>
              </a:rPr>
              <a:t>مشخصات کارخانه :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تهران ، چهاردانگه ، شـهـرک صنعتـی چهاردانگه .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صندوق پستی : 39484- 83415 </a:t>
            </a:r>
          </a:p>
          <a:p>
            <a:pPr algn="just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Zar" pitchFamily="2" charset="-78"/>
              </a:rPr>
              <a:t>مشخصات دفتر فنی تهران : 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تهـران ، میدان قزوین ، بطرف امیریه ،</a:t>
            </a:r>
            <a:r>
              <a:rPr lang="fa-IR" b="1" dirty="0" smtClean="0"/>
              <a:t>‌</a:t>
            </a:r>
            <a:r>
              <a:rPr lang="fa-IR" b="1" dirty="0" smtClean="0">
                <a:cs typeface="B Nazanin" pitchFamily="2" charset="-78"/>
              </a:rPr>
              <a:t> روبروی ایران خودرو ، پلاک 189</a:t>
            </a:r>
          </a:p>
          <a:p>
            <a:pPr algn="just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Zar" pitchFamily="2" charset="-78"/>
              </a:rPr>
              <a:t>مشخصات دفتر تهران :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تهـران ، خیـابان ولیعصر، روبروی خیابان فاطمی ،</a:t>
            </a:r>
            <a:r>
              <a:rPr lang="fa-IR" b="1" dirty="0" smtClean="0"/>
              <a:t>‌</a:t>
            </a:r>
            <a:r>
              <a:rPr lang="fa-IR" b="1" dirty="0" smtClean="0">
                <a:cs typeface="B Nazanin" pitchFamily="2" charset="-78"/>
              </a:rPr>
              <a:t> کوچه عبده ، پلاک 55، طبقه دوم ، واحد 9  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تلفن : 88915423-88935422 (</a:t>
            </a:r>
            <a:r>
              <a:rPr lang="en-US" b="1" dirty="0" smtClean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021)                 دورنگار :</a:t>
            </a:r>
            <a:r>
              <a:rPr lang="en-US" b="1" dirty="0" smtClean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88937119</a:t>
            </a:r>
            <a:r>
              <a:rPr lang="en-US" b="1" dirty="0" smtClean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 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پست الکترونیکی : </a:t>
            </a:r>
            <a:r>
              <a:rPr lang="en-US" b="1" dirty="0" smtClean="0">
                <a:cs typeface="B Nazanin" pitchFamily="2" charset="-78"/>
              </a:rPr>
              <a:t>info@mabnapadideh.com</a:t>
            </a:r>
            <a:r>
              <a:rPr lang="fa-IR" b="1" dirty="0" smtClean="0">
                <a:cs typeface="B Nazanin" pitchFamily="2" charset="-78"/>
              </a:rPr>
              <a:t>    </a:t>
            </a:r>
            <a:r>
              <a:rPr lang="en-US" b="1" dirty="0" smtClean="0">
                <a:cs typeface="B Nazanin" pitchFamily="2" charset="-78"/>
              </a:rPr>
              <a:t>     </a:t>
            </a:r>
            <a:r>
              <a:rPr lang="fa-IR" b="1" dirty="0" smtClean="0">
                <a:cs typeface="B Nazanin" pitchFamily="2" charset="-78"/>
              </a:rPr>
              <a:t>سایت : </a:t>
            </a:r>
            <a:r>
              <a:rPr lang="en-US" b="1" dirty="0" smtClean="0">
                <a:cs typeface="B Nazanin" pitchFamily="2" charset="-78"/>
              </a:rPr>
              <a:t>www.mabnapadideh.ir</a:t>
            </a: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fa-IR" b="1" dirty="0" smtClean="0">
              <a:cs typeface="B Nazanin" pitchFamily="2" charset="-78"/>
            </a:endParaRPr>
          </a:p>
          <a:p>
            <a:pPr marL="342900" indent="-342900">
              <a:lnSpc>
                <a:spcPct val="150000"/>
              </a:lnSpc>
            </a:pPr>
            <a:endParaRPr lang="en-US" b="1" dirty="0">
              <a:cs typeface="B Nazanin" pitchFamily="2" charset="-78"/>
            </a:endParaRPr>
          </a:p>
        </p:txBody>
      </p:sp>
      <p:sp>
        <p:nvSpPr>
          <p:cNvPr id="17413" name="Text Box 8"/>
          <p:cNvSpPr txBox="1">
            <a:spLocks noChangeArrowheads="1"/>
          </p:cNvSpPr>
          <p:nvPr/>
        </p:nvSpPr>
        <p:spPr bwMode="auto">
          <a:xfrm>
            <a:off x="5715000" y="280988"/>
            <a:ext cx="2376488" cy="419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fa-IR" sz="2500" b="1" dirty="0">
                <a:solidFill>
                  <a:srgbClr val="FF0000"/>
                </a:solidFill>
                <a:cs typeface="B Zar" pitchFamily="2" charset="-78"/>
              </a:rPr>
              <a:t>مشخصات </a:t>
            </a:r>
            <a:r>
              <a:rPr lang="fa-IR" sz="2500" b="1" dirty="0" smtClean="0">
                <a:solidFill>
                  <a:srgbClr val="FF0000"/>
                </a:solidFill>
                <a:cs typeface="B Zar" pitchFamily="2" charset="-78"/>
              </a:rPr>
              <a:t>شرکت </a:t>
            </a:r>
            <a:r>
              <a:rPr lang="fa-IR" sz="2500" b="1" dirty="0">
                <a:solidFill>
                  <a:srgbClr val="FF0000"/>
                </a:solidFill>
                <a:cs typeface="B Zar" pitchFamily="2" charset="-78"/>
              </a:rPr>
              <a:t>:</a:t>
            </a:r>
            <a:endParaRPr lang="en-US" sz="25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7" name="4-Point Star 6"/>
          <p:cNvSpPr/>
          <p:nvPr/>
        </p:nvSpPr>
        <p:spPr bwMode="auto">
          <a:xfrm>
            <a:off x="8229600" y="228600"/>
            <a:ext cx="609600" cy="533400"/>
          </a:xfrm>
          <a:prstGeom prst="star4">
            <a:avLst/>
          </a:prstGeom>
          <a:gradFill>
            <a:gsLst>
              <a:gs pos="0">
                <a:srgbClr val="FF0000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solidFill>
              <a:srgbClr val="FF0000"/>
            </a:solidFill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72250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MIR\Desktop\New folder (3)\akss\df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990600"/>
            <a:ext cx="433687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762000" y="5562600"/>
            <a:ext cx="7772400" cy="1107996"/>
          </a:xfrm>
          <a:prstGeom prst="rect">
            <a:avLst/>
          </a:prstGeom>
          <a:noFill/>
          <a:effectLst>
            <a:outerShdw blurRad="850900" dist="50800" dir="13140000" sx="122000" sy="122000" algn="ctr" rotWithShape="0">
              <a:srgbClr val="FF0000">
                <a:alpha val="38000"/>
              </a:srgbClr>
            </a:outerShdw>
          </a:effectLst>
        </p:spPr>
        <p:txBody>
          <a:bodyPr wrap="square" lIns="91440" tIns="45720" rIns="91440" bIns="45720" anchor="t" anchorCtr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MABNA PADIDEH</a:t>
            </a:r>
            <a:endParaRPr lang="en-US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1102</TotalTime>
  <Words>1044</Words>
  <Application>Microsoft Office PowerPoint</Application>
  <PresentationFormat>On-screen Show (4:3)</PresentationFormat>
  <Paragraphs>112</Paragraphs>
  <Slides>11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AMIR</dc:creator>
  <cp:lastModifiedBy>AMIR</cp:lastModifiedBy>
  <cp:revision>102</cp:revision>
  <dcterms:created xsi:type="dcterms:W3CDTF">2014-11-16T01:09:11Z</dcterms:created>
  <dcterms:modified xsi:type="dcterms:W3CDTF">2015-01-07T22:34:06Z</dcterms:modified>
</cp:coreProperties>
</file>